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Permanent Marker"/>
      <p:regular r:id="rId38"/>
    </p:embeddedFont>
    <p:embeddedFont>
      <p:font typeface="Arial Bl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F52B15-F2A9-4CB9-815B-F6A95023BA71}">
  <a:tblStyle styleId="{E1F52B15-F2A9-4CB9-815B-F6A95023BA7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font" Target="fonts/PermanentMark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 A309팀의 </a:t>
            </a:r>
            <a:r>
              <a:rPr lang="ko-KR">
                <a:solidFill>
                  <a:schemeClr val="dk1"/>
                </a:solidFill>
              </a:rPr>
              <a:t>프로젝트 MATA 발표</a:t>
            </a:r>
            <a:r>
              <a:rPr lang="ko-KR"/>
              <a:t>를 맡게된 이태희 팀원입니다. 발표에 앞서 UCC를 보여드리고 시작하겠습니다.</a:t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2b788c6c9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일정은 FE, BE, Infra 구축, Data 파이프라인 설계의 4가지 파트로 나누어 병렬적으로 수행하였습니다.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FE, BE, Infra, </a:t>
            </a:r>
            <a:r>
              <a:rPr lang="ko-KR">
                <a:solidFill>
                  <a:schemeClr val="dk1"/>
                </a:solidFill>
              </a:rPr>
              <a:t>데이터 파이프라인의 총 4가지 파트로 분리하여 일정을 계획했습니다.</a:t>
            </a:r>
            <a:endParaRPr/>
          </a:p>
        </p:txBody>
      </p:sp>
      <p:sp>
        <p:nvSpPr>
          <p:cNvPr id="183" name="Google Shape;183;g242b788c6c9_1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이제 프로젝트 진행과정에 대해서 설명드리겠습니다.</a:t>
            </a:r>
            <a:endParaRPr/>
          </a:p>
        </p:txBody>
      </p:sp>
      <p:sp>
        <p:nvSpPr>
          <p:cNvPr id="194" name="Google Shape;194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2b788c6c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많은 프로세스가 서로 IPC 통신을 하는 저희의 분산 환경에선,  보안이 최우선시 됩니다. 이를 위해선 외부에서 접근할 수 없도록 내부망을 구축하는것이 필수입니다.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저희가 기본적으로 제공받은 </a:t>
            </a:r>
            <a:r>
              <a:rPr lang="ko-KR"/>
              <a:t>인스턴스 한개에 대한 접근권한이 없었습니다. 그렇다보니 보안을 위한 내부망을 구축하는데 어려움이 있었습니다.</a:t>
            </a:r>
            <a:endParaRPr/>
          </a:p>
        </p:txBody>
      </p:sp>
      <p:sp>
        <p:nvSpPr>
          <p:cNvPr id="201" name="Google Shape;201;g242b788c6c9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2b788c6c9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저희는 </a:t>
            </a:r>
            <a:r>
              <a:rPr lang="ko-KR">
                <a:solidFill>
                  <a:schemeClr val="dk1"/>
                </a:solidFill>
              </a:rPr>
              <a:t>권한을 요구하는 최후의 통첩 대신 OpenVPN을 통해 </a:t>
            </a:r>
            <a:r>
              <a:rPr b="1" lang="ko-KR">
                <a:solidFill>
                  <a:schemeClr val="dk1"/>
                </a:solidFill>
              </a:rPr>
              <a:t>가상 내부망</a:t>
            </a:r>
            <a:r>
              <a:rPr lang="ko-KR">
                <a:solidFill>
                  <a:schemeClr val="dk1"/>
                </a:solidFill>
              </a:rPr>
              <a:t>을 구축하여 인스턴스간 통신하고자 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결론적으로 기본 제공받은 EC2의 권한 요청 없이 VPN이 사용하는 포트 하나만 개방하여 내부망을 구축할 수 있었습니다.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g242b788c6c9_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2b788c6c9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부가적으로 저희는 VPN을 통해 SSAFY 개인 노트북을 내부망에 연결할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보안을 유지한 채 내부망에서 실행되고 있는 웹서버 에 접근하고 진행중인 작업들을 모니터링할 수 있었습니다.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g242b788c6c9_6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30d2c1ee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데이터를 수집하기 위한 핵심적인 기술인 JS 코드 주입입니다. 저희가 직접 제작한 JS 코드는 웹에서 발생하는 사용자의 행동을 이벤트로 정의하여 실시간으로 수집합니다. 이 JS 코드를 저희의 클라이언트의 웹서비스에 주입하여 데이터를 수집하는 것입니다.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230d2c1ee1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31000c89b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클라이언트는 구매, 로그인, 검색 등의 사용자 정의 이벤트를 저희 웹페이지에서 정의할 수 있고, 저장할 수 있습니다. 이러한 이벤트들은 현재 URL의 쿼리스트링 파라미터나 경로 변수를 함꼐 들고올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이벤트 정의를 마친 이후에는 특정 버튼이나 영역과 같이 이벤트를 수집할 HTML 태그를 선택할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저장된 설정은 API 서버를 거쳐 저희의 데이터베이스에 저장됩니다. 저장된 데이터를 통해 JS 코드를 자동으로 생성하여 특정 API URL로 전달합니다.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이렇게 클라이언트에게 제공된 URL을 통해 클라이언트는 자신이 원하는 이벤트와 데이터를 수집할 수 있게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SSR, CSR 방식의 서비스에 동일한 서비스를 제공하고자 했습니다.</a:t>
            </a:r>
            <a:endParaRPr/>
          </a:p>
        </p:txBody>
      </p:sp>
      <p:sp>
        <p:nvSpPr>
          <p:cNvPr id="294" name="Google Shape;294;g2431000c89b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30d2c1ee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코딩된 </a:t>
            </a:r>
            <a:r>
              <a:rPr lang="ko-KR">
                <a:solidFill>
                  <a:schemeClr val="dk1"/>
                </a:solidFill>
              </a:rPr>
              <a:t>정적 파일을 저희의 클라이언트들에게 전달해주기 위해</a:t>
            </a:r>
            <a:r>
              <a:rPr lang="ko-KR"/>
              <a:t> 작성한 JS 코드를 정적인 모듈로 import할 수 있도록 NPM에 배포하였습니다. React로 개발된 웹사이트는 코드레벨에서 저희가 제공하는 스크립트를 설치하여 사용할 수 있도록 개발하였습니다. 코드에 몇줄만 추가하면 저희 코드가 성공적으로 포함될 수 있도록 하였습니다.</a:t>
            </a:r>
            <a:endParaRPr/>
          </a:p>
        </p:txBody>
      </p:sp>
      <p:sp>
        <p:nvSpPr>
          <p:cNvPr id="316" name="Google Shape;316;g2230d2c1ee1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5aff0ce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이렇게 </a:t>
            </a:r>
            <a:r>
              <a:rPr lang="ko-KR">
                <a:solidFill>
                  <a:schemeClr val="dk1"/>
                </a:solidFill>
              </a:rPr>
              <a:t>Tistory와 같은 써드파티 블로그 운영자들을 script 주입을 통해, </a:t>
            </a:r>
            <a:r>
              <a:rPr lang="ko-KR"/>
              <a:t>React 개발자는 NPM을 통해 사용자들의 로그를 수집하여 저희 서비스로 보낼 수 있도록 제공하였습니다. 자세한 설정 방법은 저희 웹사이트에서 설정을 진행할 때 확인할 수 있습니다.</a:t>
            </a:r>
            <a:endParaRPr/>
          </a:p>
        </p:txBody>
      </p:sp>
      <p:sp>
        <p:nvSpPr>
          <p:cNvPr id="332" name="Google Shape;332;g245aff0ce5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31000c8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수집된 데이터를 적재하고 가공하는 과정입니다.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NoSQL인 Cassandra와 분산 DW(데이터 웨어하우스)인 Hive에 주요 이벤트 데이터를 적재합니다.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Cassandra에서 Hive, Hive에서 Hive로 배칭 파이프라인을 작성하였습니다.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배칭이란 일정기간 DB에 쌓인 데이터를 한번에 모아서 옮기는 것을 말합니다. 배칭작업을 통해 많은 양의 이벤트를 주기적으로 집계하여 Hive에 적재하고 집계된 데이터를 대시보드에 표현하도록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많은 양의 데이터를 짧은 간격으로 주기적으로 배칭처리 하기 위해 In-memory 기반의 엔진인 </a:t>
            </a:r>
            <a:r>
              <a:rPr lang="ko-KR">
                <a:solidFill>
                  <a:schemeClr val="dk1"/>
                </a:solidFill>
              </a:rPr>
              <a:t>Spark를</a:t>
            </a:r>
            <a:r>
              <a:rPr lang="ko-KR"/>
              <a:t> 사용하여 Groupby 등의 집계 쿼리를 작성하고, YARN을 통해 자원을 할당하였습니다.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워크플로 관리와 주기적인 명령 실행을 위해 Airflow로 이 작업을 자동화하고 관리하였습니다. 추가적으로 RabbitMQ와 Celery를 통해 Airflow 작업을 병렬적으로 수행할 수 있도록 구성하여 빠른 작업 수행을 도모했습니다.</a:t>
            </a:r>
            <a:endParaRPr/>
          </a:p>
        </p:txBody>
      </p:sp>
      <p:sp>
        <p:nvSpPr>
          <p:cNvPr id="350" name="Google Shape;350;g2431000c89b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목차는 다음과 같습니다. 저희는 프로젝트 과정에 중점을 두며 발표를 준비하였습니다. 프로젝트의 구조와 프로젝트의 진행 과정, 문제를 해결하기위해 한 점을 위주로 공유 드리고자 합니다.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2b788c6c9_6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가용성을 추구하는 구조다 보니, 배포 환경에서도 롤링 업데이트가 가능하게 만들고 싶었습니다, 롤링 업데이트란, 두개 이상의 Pod을 띄우고 로드밸런싱 하며 서비스 중단 없이 배포하는 기술을 말합니다.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K8s의 deployment 자원을 통해 롤링 업데이트를 가능케 하였습니다.</a:t>
            </a:r>
            <a:endParaRPr/>
          </a:p>
        </p:txBody>
      </p:sp>
      <p:sp>
        <p:nvSpPr>
          <p:cNvPr id="391" name="Google Shape;391;g242b788c6c9_6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2b788c6c9_6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deployment의 자동 배포를 위해 Jenkins를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K8s CLI 플러그인이 설치된 </a:t>
            </a:r>
            <a:r>
              <a:rPr lang="ko-KR"/>
              <a:t>Jenkins에 K8s 설정을 넘겨주어 Pod 생성을 가능케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</a:t>
            </a:r>
            <a:r>
              <a:rPr lang="ko-KR"/>
              <a:t>Jenkinsfile을 작성하여 Gitlab에 push 이벤트가 발생할 시 수행 할 컴파일, 빌드, 이미지 빌드 등의 단계를 명시하여 배포 과정을 관리 하였습니다.</a:t>
            </a:r>
            <a:endParaRPr/>
          </a:p>
        </p:txBody>
      </p:sp>
      <p:sp>
        <p:nvSpPr>
          <p:cNvPr id="400" name="Google Shape;400;g242b788c6c9_6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30d2c1e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상세한 흐름은 다음과 같이 정의했습니다. Gitlab에서 코드를 받아온 후, Jenkins에서 agent 컨테이너를 띄워 스프링, 리액트 코드를 빌드한 후, 빌드 된 결과물을 포함하는 Docker 이미지를 만듭니다.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빌드된 이미지를 Dockerhub에 자동으로 푸쉬하게 만들어 SpringBoot, React 이미지를 관리하였으며, 이를 자동으로 pull하여 K8s Pod의 Container로 띄웠습니다.</a:t>
            </a:r>
            <a:endParaRPr/>
          </a:p>
        </p:txBody>
      </p:sp>
      <p:sp>
        <p:nvSpPr>
          <p:cNvPr id="430" name="Google Shape;430;g2230d2c1ee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2b788c6c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많은 </a:t>
            </a:r>
            <a:r>
              <a:rPr lang="ko-KR"/>
              <a:t>툴을 사용하다보니 가끔 자원 부족으로 K8s Pod이나 노드 자체가 동작 불능인 상황이 벌어졌습니다. 이유도 모른 채 툴이 동작되지 않는 상황을 자주 마주하다 보니, 이를 직접 모니터링 하여 여분의 자원을 파악하고 싶었습니다.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위해 저희는 마스터 노드에 Prometheus 서버를 설치한 후, 노드의 CPU, RAM, 패킷 전송량, Disk IO 등 다양한 메트릭을 수집하는 Node exporter를 각 노드에서 실행하였습니다.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또한, K8s에서도 하나의 Pod으로 Prometheus server를 띄워 노드와 Pod를 각각 모니터링할 수 있는 대시보드를 구성하였습니다.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노드의 상태와 문제가 발생 한 노드 또는 Pod을 알 수 있었고, 적절한 조치를 빠르게 취할 수 있었습니다.</a:t>
            </a:r>
            <a:endParaRPr/>
          </a:p>
        </p:txBody>
      </p:sp>
      <p:sp>
        <p:nvSpPr>
          <p:cNvPr id="459" name="Google Shape;459;g242b788c6c9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2b788c6c9_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Zookeeper를 통해 노드 오케스트레이션을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하나의 </a:t>
            </a:r>
            <a:r>
              <a:rPr lang="ko-KR"/>
              <a:t>노드에 장애가 생기더라도 지속적인 서비스를 진행하기 위해 Cassandra, Hadoop, Hive, Airflow 등을 분산하여 가용적인 아키텍쳐를 설계했습니다.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Zookeeper를 통해 Hadoop이 예키치 않게 종료되었을 시, 자동으로 복구 가능한 구조를 만들어 Damage Recovery에 유리한 설계를 만들었습니다.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K8s를 통해서는 컨테이너 오케스트레이션을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Springboot, React, Prometheus exporter, Jenkins 등의 컨테이너를 가용한 노드에 실행하고 상태를 관리하는 역할을 수행했습니다.</a:t>
            </a:r>
            <a:endParaRPr/>
          </a:p>
        </p:txBody>
      </p:sp>
      <p:sp>
        <p:nvSpPr>
          <p:cNvPr id="470" name="Google Shape;470;g242b788c6c9_6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프로젝트의 결과입니다.</a:t>
            </a:r>
            <a:endParaRPr/>
          </a:p>
        </p:txBody>
      </p:sp>
      <p:sp>
        <p:nvSpPr>
          <p:cNvPr id="487" name="Google Shape;48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2b788c6c9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이렇게 구성한 데이터 아키텍쳐는 다음과 같습니다. 데이터 수집에 JS, SpringBoot, 데이터 가공에 Spark와 Airflow, 데이터 적재에 Cassandra와 Hive, 오케스트레이션을 위해 K8s, Zookeeper를 사용하였습니다.</a:t>
            </a:r>
            <a:endParaRPr/>
          </a:p>
        </p:txBody>
      </p:sp>
      <p:sp>
        <p:nvSpPr>
          <p:cNvPr id="494" name="Google Shape;494;g242b788c6c9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5aff0ce5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전체적인 데이터의 흐름은 다음과 같습니다. 클라이언트는 MATA 대시보드를 통해 집계된 자신들의 웹서비스 내 사용자 데이터를 확인할 수 있습니다. 이러한 사용자 이벤트 데이터는 클라이언트의 블로그, 스토어 웹페이지에 심어진 JS를 통해 수집됩니다.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MATA 서비스의 지속적이고 중단 없는 개선을 위해 개발자들은 Gitlab에 코드를 푸쉬하고, Jenkins로 자동적으로 수행될 수 있게 구성하였습니다.</a:t>
            </a:r>
            <a:endParaRPr/>
          </a:p>
        </p:txBody>
      </p:sp>
      <p:sp>
        <p:nvSpPr>
          <p:cNvPr id="523" name="Google Shape;523;g245aff0ce54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2b788c6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저희가 개발한 대쉬보드는 다음과 같습니다. 저희는 </a:t>
            </a:r>
            <a:r>
              <a:rPr lang="ko-KR">
                <a:solidFill>
                  <a:schemeClr val="dk1"/>
                </a:solidFill>
              </a:rPr>
              <a:t>접속자 수, </a:t>
            </a:r>
            <a:r>
              <a:rPr lang="ko-KR">
                <a:solidFill>
                  <a:schemeClr val="dk1"/>
                </a:solidFill>
              </a:rPr>
              <a:t>클릭과 좌표 이벤트, 사용자가 지정한 태그, 사용자가 정의한 이벤트와 페이로드, 사용자의 페이지 체류시간 등의 데이터를 10분마다 집계하여 대시보드를 업데이트 하였습니다. 또한 1시간, 하루, 1개월 등 다양한 배칭 주기를 통해 유연한 데이터 구간을 시각화하여 제공하였습니다.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1" name="Google Shape;581;g242b788c6c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2b788c6c9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아쉽게도 저희가 집계한 모든 데이터를 보여줄 순 없었지만, 집계된 데이터를 다양한 형태의 차트로 시각화할 수 있었습니다. 위와 같이 사용자가 특정 페이지에서 어떠한 페이지로 이동하였는지 생키 차트로 그 비율을 보여주기도 하였습니다.</a:t>
            </a:r>
            <a:endParaRPr/>
          </a:p>
        </p:txBody>
      </p:sp>
      <p:sp>
        <p:nvSpPr>
          <p:cNvPr id="589" name="Google Shape;589;g242b788c6c9_1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  번째로 프로젝트의 목표입니다.</a:t>
            </a:r>
            <a:endParaRPr/>
          </a:p>
        </p:txBody>
      </p:sp>
      <p:sp>
        <p:nvSpPr>
          <p:cNvPr id="117" name="Google Shape;11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저희 프로젝트 시연을 진행하고 발표를 마치도록 하겠습니다.</a:t>
            </a:r>
            <a:endParaRPr/>
          </a:p>
        </p:txBody>
      </p:sp>
      <p:sp>
        <p:nvSpPr>
          <p:cNvPr id="597" name="Google Shape;597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461590e9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MATA 로그인 </a:t>
            </a:r>
            <a:r>
              <a:rPr lang="ko-KR">
                <a:solidFill>
                  <a:schemeClr val="dk1"/>
                </a:solidFill>
              </a:rPr>
              <a:t>-&gt; 새로운 프로젝트 등록</a:t>
            </a:r>
            <a:r>
              <a:rPr lang="ko-KR"/>
              <a:t>(프로젝트 생성 -&gt; Oopy에 스크립트 달기) -&gt; 기존 프로젝트 보여주기(Cassandra 데이터 보여주기 -&gt; Airflow 작업 보여주기 -&gt; 내 블로그에 달려있는 프로젝트 데이터 보여주기)</a:t>
            </a:r>
            <a:endParaRPr/>
          </a:p>
        </p:txBody>
      </p:sp>
      <p:sp>
        <p:nvSpPr>
          <p:cNvPr id="603" name="Google Shape;603;g2461590e97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61590e9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이상으로 프로젝트 발표를 마치겠습니다. 경청해주셔서 감사합니다.</a:t>
            </a:r>
            <a:endParaRPr/>
          </a:p>
        </p:txBody>
      </p:sp>
      <p:sp>
        <p:nvSpPr>
          <p:cNvPr id="610" name="Google Shape;610;g2461590e97f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61590e97f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461590e97f_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빅데이터를 어디서 얻을 수 있을까 하는 생각으로부터 아이디어를 발전시켰습니다.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실시간으로 쌓이는 데이터를 구현하고 처리하는 경험을 하기 위해 Google Tag Manager와 같은 웹 로그 데이터 수집이라는 아이디어를 떠올렸고, Google Analytics와 같은 대쉬보드로 이를 시각화 해보고 싶었습니다.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로그 분석 서비스를 구현하기 위해 저희는 몇가지 목표를 세울 수 있었습니다. </a:t>
            </a:r>
            <a:r>
              <a:rPr lang="ko-KR">
                <a:solidFill>
                  <a:schemeClr val="dk1"/>
                </a:solidFill>
              </a:rPr>
              <a:t>효율적으로 빅데이터 수집하고 기술스택을 경험하며 직관적인 대쉬보드를 설계해보고 싶은 팀원의 의견을 반영하여 세가지의 목표를 세우게 되었습니다.</a:t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61590e9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저희는</a:t>
            </a:r>
            <a:r>
              <a:rPr lang="ko-KR"/>
              <a:t> 웹 서비스의 ux, 광고 효과 등을 분석하여 개선할 수 있는 대쉬보드를 제공하고 싶었습니다. 이를 위해 저희는 사용자의 이전 페이지, 사용자 정의 이벤트와 페이로드 등 많은 데이터를 수집하기 위해 노력했습니다.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두번째로, 100개 정도의 웹 페이지에서 각각 하루 접속자 1000명 정도의 사람들이 100개 정도의 로그를 쌓을 거라고 상정하고 진행했습니다. 이러한 가정을 통해서 올바르게 기술을 사용할 수 있을거라 생각했기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웹이나 분산, 인프라, 모니터링 등 팀원들이 경험하고자 하는 기술을 공부하고 숙련하는 것을 목표로 삼았습니다.</a:t>
            </a:r>
            <a:endParaRPr/>
          </a:p>
        </p:txBody>
      </p:sp>
      <p:sp>
        <p:nvSpPr>
          <p:cNvPr id="139" name="Google Shape;139;g2461590e97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프로젝트 진행 전의 준비사항 입니다.</a:t>
            </a:r>
            <a:endParaRPr/>
          </a:p>
        </p:txBody>
      </p:sp>
      <p:sp>
        <p:nvSpPr>
          <p:cNvPr id="158" name="Google Shape;15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빅데이터를 수집하고 처리한다는 저희의 목표를 달성하기 위해 많은 자원이 필요했습니다. 하루 약 300GB의 데이터를 처리하며 고가용성을 유지하는 Hadoop 기반의 데이터 클러스터를 구성하기 위해 분산환경을 계획하였고, 이에 따라 EC2 4대를 지원받아 총 5개의 EC2를 운용하였습니다.</a:t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이후, 어떤 툴을 사용해야할 지 계획을 세웠습니다. IDE, 협업 툴, 인프라, 데이터 클러스터, 웹서비스, 클러스터 모니터링을 위해 사용할 각종 툴과 서비스를 명세하였습니다.</a:t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10" Type="http://schemas.openxmlformats.org/officeDocument/2006/relationships/image" Target="../media/image38.png"/><Relationship Id="rId9" Type="http://schemas.openxmlformats.org/officeDocument/2006/relationships/image" Target="../media/image63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68.png"/><Relationship Id="rId10" Type="http://schemas.openxmlformats.org/officeDocument/2006/relationships/image" Target="../media/image23.png"/><Relationship Id="rId9" Type="http://schemas.openxmlformats.org/officeDocument/2006/relationships/image" Target="../media/image17.png"/><Relationship Id="rId5" Type="http://schemas.openxmlformats.org/officeDocument/2006/relationships/image" Target="../media/image44.png"/><Relationship Id="rId6" Type="http://schemas.openxmlformats.org/officeDocument/2006/relationships/image" Target="../media/image10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11" Type="http://schemas.openxmlformats.org/officeDocument/2006/relationships/image" Target="../media/image17.png"/><Relationship Id="rId10" Type="http://schemas.openxmlformats.org/officeDocument/2006/relationships/image" Target="../media/image23.png"/><Relationship Id="rId12" Type="http://schemas.openxmlformats.org/officeDocument/2006/relationships/image" Target="../media/image31.png"/><Relationship Id="rId9" Type="http://schemas.openxmlformats.org/officeDocument/2006/relationships/image" Target="../media/image14.png"/><Relationship Id="rId5" Type="http://schemas.openxmlformats.org/officeDocument/2006/relationships/image" Target="../media/image55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22" Type="http://schemas.openxmlformats.org/officeDocument/2006/relationships/image" Target="../media/image51.png"/><Relationship Id="rId21" Type="http://schemas.openxmlformats.org/officeDocument/2006/relationships/image" Target="../media/image58.png"/><Relationship Id="rId24" Type="http://schemas.openxmlformats.org/officeDocument/2006/relationships/image" Target="../media/image65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9" Type="http://schemas.openxmlformats.org/officeDocument/2006/relationships/image" Target="../media/image23.png"/><Relationship Id="rId26" Type="http://schemas.openxmlformats.org/officeDocument/2006/relationships/image" Target="../media/image3.png"/><Relationship Id="rId25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7.png"/><Relationship Id="rId7" Type="http://schemas.openxmlformats.org/officeDocument/2006/relationships/image" Target="../media/image47.png"/><Relationship Id="rId8" Type="http://schemas.openxmlformats.org/officeDocument/2006/relationships/image" Target="../media/image30.png"/><Relationship Id="rId11" Type="http://schemas.openxmlformats.org/officeDocument/2006/relationships/image" Target="../media/image31.png"/><Relationship Id="rId10" Type="http://schemas.openxmlformats.org/officeDocument/2006/relationships/image" Target="../media/image17.png"/><Relationship Id="rId13" Type="http://schemas.openxmlformats.org/officeDocument/2006/relationships/image" Target="../media/image28.png"/><Relationship Id="rId12" Type="http://schemas.openxmlformats.org/officeDocument/2006/relationships/image" Target="../media/image59.png"/><Relationship Id="rId15" Type="http://schemas.openxmlformats.org/officeDocument/2006/relationships/image" Target="../media/image29.png"/><Relationship Id="rId14" Type="http://schemas.openxmlformats.org/officeDocument/2006/relationships/image" Target="../media/image60.png"/><Relationship Id="rId17" Type="http://schemas.openxmlformats.org/officeDocument/2006/relationships/image" Target="../media/image39.png"/><Relationship Id="rId16" Type="http://schemas.openxmlformats.org/officeDocument/2006/relationships/image" Target="../media/image52.png"/><Relationship Id="rId19" Type="http://schemas.openxmlformats.org/officeDocument/2006/relationships/image" Target="../media/image35.png"/><Relationship Id="rId18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414238" y="2875002"/>
            <a:ext cx="936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073763"/>
                </a:solidFill>
                <a:latin typeface="Arial Black"/>
                <a:ea typeface="Arial Black"/>
                <a:cs typeface="Arial Black"/>
                <a:sym typeface="Arial Black"/>
              </a:rPr>
              <a:t>MATA</a:t>
            </a:r>
            <a:endParaRPr b="1" i="0" sz="6000" u="none" cap="none" strike="noStrike">
              <a:solidFill>
                <a:srgbClr val="07376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7" name="Google Shape;87;p13"/>
          <p:cNvSpPr txBox="1"/>
          <p:nvPr/>
        </p:nvSpPr>
        <p:spPr>
          <a:xfrm flipH="1">
            <a:off x="7040306" y="5385660"/>
            <a:ext cx="22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계획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24276"/>
            <a:ext cx="5821674" cy="245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220" y="3781334"/>
            <a:ext cx="3730891" cy="187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048" y="1338000"/>
            <a:ext cx="4920553" cy="251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925" y="3850078"/>
            <a:ext cx="5186169" cy="180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4369981" y="2413591"/>
            <a:ext cx="5837400" cy="1935000"/>
          </a:xfrm>
          <a:prstGeom prst="bracketPair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5152513" y="2996338"/>
            <a:ext cx="427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Progress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6141325" y="2156875"/>
            <a:ext cx="6071100" cy="3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01750" y="2156800"/>
            <a:ext cx="2842200" cy="3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955696" y="3058200"/>
            <a:ext cx="1734300" cy="17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8309714" y="246323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584C46"/>
              </a:buClr>
              <a:buSzPts val="2400"/>
              <a:buFont typeface="Arial Black"/>
              <a:buAutoNum type="arabicPeriod"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네트워크 구성</a:t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9821352" y="358518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6721877" y="364963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722300" y="5629425"/>
            <a:ext cx="22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기본 제공 인스턴스</a:t>
            </a:r>
            <a:endParaRPr sz="800"/>
          </a:p>
        </p:txBody>
      </p:sp>
      <p:sp>
        <p:nvSpPr>
          <p:cNvPr id="214" name="Google Shape;214;p24"/>
          <p:cNvSpPr txBox="1"/>
          <p:nvPr/>
        </p:nvSpPr>
        <p:spPr>
          <a:xfrm>
            <a:off x="8326987" y="562942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추가 인스턴스</a:t>
            </a:r>
            <a:endParaRPr sz="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1958900"/>
            <a:ext cx="1537481" cy="95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4"/>
          <p:cNvCxnSpPr/>
          <p:nvPr/>
        </p:nvCxnSpPr>
        <p:spPr>
          <a:xfrm>
            <a:off x="3651725" y="3935125"/>
            <a:ext cx="208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200" y="1958888"/>
            <a:ext cx="1537481" cy="95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4"/>
          <p:cNvCxnSpPr/>
          <p:nvPr/>
        </p:nvCxnSpPr>
        <p:spPr>
          <a:xfrm flipH="1" rot="10800000">
            <a:off x="4424525" y="3699447"/>
            <a:ext cx="545700" cy="47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4"/>
          <p:cNvCxnSpPr/>
          <p:nvPr/>
        </p:nvCxnSpPr>
        <p:spPr>
          <a:xfrm rot="10800000">
            <a:off x="4419788" y="3699447"/>
            <a:ext cx="545700" cy="47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138" y="3443688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313" y="4025050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547" y="2838663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3073" y="4010290"/>
            <a:ext cx="983425" cy="9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955696" y="3058200"/>
            <a:ext cx="1734300" cy="17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961575" y="2483723"/>
            <a:ext cx="2930100" cy="2930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7863752" y="144048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584C46"/>
              </a:buClr>
              <a:buSzPts val="2400"/>
              <a:buFont typeface="Arial Black"/>
              <a:buAutoNum type="arabicPeriod"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네트워크 구성</a:t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10130777" y="276418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6477" y="431138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972937" y="49938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VPN server</a:t>
            </a:r>
            <a:endParaRPr sz="800"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709" y="3314874"/>
            <a:ext cx="1267825" cy="12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8858337" y="6234100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VPN clients</a:t>
            </a:r>
            <a:endParaRPr sz="800"/>
          </a:p>
        </p:txBody>
      </p:sp>
      <p:cxnSp>
        <p:nvCxnSpPr>
          <p:cNvPr id="240" name="Google Shape;240;p25"/>
          <p:cNvCxnSpPr/>
          <p:nvPr/>
        </p:nvCxnSpPr>
        <p:spPr>
          <a:xfrm>
            <a:off x="2932375" y="3949250"/>
            <a:ext cx="7332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5"/>
          <p:cNvCxnSpPr/>
          <p:nvPr/>
        </p:nvCxnSpPr>
        <p:spPr>
          <a:xfrm flipH="1" rot="10800000">
            <a:off x="6939450" y="2849575"/>
            <a:ext cx="758100" cy="32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5"/>
          <p:cNvCxnSpPr/>
          <p:nvPr/>
        </p:nvCxnSpPr>
        <p:spPr>
          <a:xfrm flipH="1" rot="10800000">
            <a:off x="7177250" y="3771725"/>
            <a:ext cx="2684100" cy="15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5"/>
          <p:cNvCxnSpPr/>
          <p:nvPr/>
        </p:nvCxnSpPr>
        <p:spPr>
          <a:xfrm>
            <a:off x="7094475" y="4788775"/>
            <a:ext cx="1123200" cy="24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" name="Google Shape;244;p25"/>
          <p:cNvSpPr txBox="1"/>
          <p:nvPr/>
        </p:nvSpPr>
        <p:spPr>
          <a:xfrm>
            <a:off x="4576725" y="55149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Internet</a:t>
            </a:r>
            <a:endParaRPr sz="800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138" y="3443688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188" y="1815900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6213" y="3139600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913" y="4686800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250" y="2324996"/>
            <a:ext cx="733201" cy="7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955696" y="3058200"/>
            <a:ext cx="1734300" cy="17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961575" y="2483723"/>
            <a:ext cx="2930100" cy="2930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7863752" y="1440486"/>
            <a:ext cx="1734300" cy="173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584C46"/>
              </a:buClr>
              <a:buSzPts val="2400"/>
              <a:buFont typeface="Arial Black"/>
              <a:buAutoNum type="arabicPeriod"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네트워크 구성</a:t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9055552" y="4149986"/>
            <a:ext cx="1734300" cy="1734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랩톱"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799" y="4383216"/>
            <a:ext cx="1267820" cy="126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972937" y="49938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VPN server</a:t>
            </a:r>
            <a:endParaRPr sz="800"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09" y="3314874"/>
            <a:ext cx="1267825" cy="126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6"/>
          <p:cNvCxnSpPr/>
          <p:nvPr/>
        </p:nvCxnSpPr>
        <p:spPr>
          <a:xfrm>
            <a:off x="2932375" y="3949250"/>
            <a:ext cx="7332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6"/>
          <p:cNvCxnSpPr/>
          <p:nvPr/>
        </p:nvCxnSpPr>
        <p:spPr>
          <a:xfrm flipH="1" rot="10800000">
            <a:off x="6939450" y="2849575"/>
            <a:ext cx="758100" cy="32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7079225" y="4439275"/>
            <a:ext cx="1755000" cy="45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8" name="Google Shape;268;p26"/>
          <p:cNvSpPr txBox="1"/>
          <p:nvPr/>
        </p:nvSpPr>
        <p:spPr>
          <a:xfrm>
            <a:off x="4576725" y="55149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Internet</a:t>
            </a:r>
            <a:endParaRPr sz="800"/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188" y="1815913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138" y="3433638"/>
            <a:ext cx="98342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6825" y="4400247"/>
            <a:ext cx="712200" cy="51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6250" y="2324996"/>
            <a:ext cx="733201" cy="7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6113" y="3414022"/>
            <a:ext cx="733201" cy="7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425" y="2900014"/>
            <a:ext cx="1840009" cy="184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JS 주입</a:t>
            </a:r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072" y="3220325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196" y="4158415"/>
            <a:ext cx="523329" cy="52333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2326425" y="4729875"/>
            <a:ext cx="186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클릭 이벤트 발생</a:t>
            </a:r>
            <a:endParaRPr b="1" sz="1700"/>
          </a:p>
        </p:txBody>
      </p:sp>
      <p:cxnSp>
        <p:nvCxnSpPr>
          <p:cNvPr id="286" name="Google Shape;286;p27"/>
          <p:cNvCxnSpPr/>
          <p:nvPr/>
        </p:nvCxnSpPr>
        <p:spPr>
          <a:xfrm>
            <a:off x="4411375" y="3934725"/>
            <a:ext cx="394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310" y="3197303"/>
            <a:ext cx="1481050" cy="14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5308275" y="4729875"/>
            <a:ext cx="186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이벤트 감지</a:t>
            </a:r>
            <a:endParaRPr b="1" sz="1700"/>
          </a:p>
        </p:txBody>
      </p:sp>
      <p:cxnSp>
        <p:nvCxnSpPr>
          <p:cNvPr id="289" name="Google Shape;289;p27"/>
          <p:cNvCxnSpPr/>
          <p:nvPr/>
        </p:nvCxnSpPr>
        <p:spPr>
          <a:xfrm>
            <a:off x="7173375" y="3937825"/>
            <a:ext cx="394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7"/>
          <p:cNvSpPr txBox="1"/>
          <p:nvPr/>
        </p:nvSpPr>
        <p:spPr>
          <a:xfrm>
            <a:off x="7683625" y="4729875"/>
            <a:ext cx="251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로그 수집 서버로 전송</a:t>
            </a:r>
            <a:endParaRPr b="1" sz="1700"/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125" y="3174776"/>
            <a:ext cx="2821070" cy="14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25" y="4387225"/>
            <a:ext cx="1461175" cy="14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JS 주입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2569113" y="5838250"/>
            <a:ext cx="186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수집 데이터 설정</a:t>
            </a:r>
            <a:endParaRPr b="1" sz="1700"/>
          </a:p>
        </p:txBody>
      </p:sp>
      <p:cxnSp>
        <p:nvCxnSpPr>
          <p:cNvPr id="302" name="Google Shape;302;p28"/>
          <p:cNvCxnSpPr/>
          <p:nvPr/>
        </p:nvCxnSpPr>
        <p:spPr>
          <a:xfrm flipH="1" rot="10800000">
            <a:off x="4973775" y="5094875"/>
            <a:ext cx="2507700" cy="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576" y="2078100"/>
            <a:ext cx="1274700" cy="12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 txBox="1"/>
          <p:nvPr/>
        </p:nvSpPr>
        <p:spPr>
          <a:xfrm>
            <a:off x="7190275" y="5838250"/>
            <a:ext cx="251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변경된 설정 저장</a:t>
            </a:r>
            <a:endParaRPr b="1" sz="1700"/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775" y="4323326"/>
            <a:ext cx="2821070" cy="14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2992580" y="4695736"/>
            <a:ext cx="1080600" cy="10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7195587" y="3429000"/>
            <a:ext cx="251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설정된 JS코드 전달</a:t>
            </a:r>
            <a:endParaRPr b="1" sz="1700"/>
          </a:p>
        </p:txBody>
      </p:sp>
      <p:cxnSp>
        <p:nvCxnSpPr>
          <p:cNvPr id="308" name="Google Shape;308;p28"/>
          <p:cNvCxnSpPr/>
          <p:nvPr/>
        </p:nvCxnSpPr>
        <p:spPr>
          <a:xfrm flipH="1">
            <a:off x="4987700" y="2715450"/>
            <a:ext cx="2410800" cy="13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8"/>
          <p:cNvSpPr/>
          <p:nvPr/>
        </p:nvSpPr>
        <p:spPr>
          <a:xfrm>
            <a:off x="9587350" y="2673925"/>
            <a:ext cx="1177675" cy="2341425"/>
          </a:xfrm>
          <a:custGeom>
            <a:rect b="b" l="l" r="r" t="t"/>
            <a:pathLst>
              <a:path extrusionOk="0" h="93657" w="47107">
                <a:moveTo>
                  <a:pt x="3879" y="93657"/>
                </a:moveTo>
                <a:cubicBezTo>
                  <a:pt x="9236" y="90609"/>
                  <a:pt x="28818" y="82943"/>
                  <a:pt x="36022" y="75369"/>
                </a:cubicBezTo>
                <a:cubicBezTo>
                  <a:pt x="43226" y="67795"/>
                  <a:pt x="47013" y="57450"/>
                  <a:pt x="47105" y="48214"/>
                </a:cubicBezTo>
                <a:cubicBezTo>
                  <a:pt x="47197" y="38978"/>
                  <a:pt x="44427" y="27987"/>
                  <a:pt x="36576" y="19951"/>
                </a:cubicBezTo>
                <a:cubicBezTo>
                  <a:pt x="28725" y="11915"/>
                  <a:pt x="6096" y="3325"/>
                  <a:pt x="0" y="0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325" y="2004345"/>
            <a:ext cx="1461175" cy="146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950" y="2258707"/>
            <a:ext cx="244429" cy="2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2600313" y="3429000"/>
            <a:ext cx="186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JS스크립트 주입</a:t>
            </a:r>
            <a:endParaRPr b="1" sz="1700"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3175" y="4744223"/>
            <a:ext cx="957000" cy="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JS 주입</a:t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26" y="3718613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125" y="3239093"/>
            <a:ext cx="1639818" cy="14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263" y="3575947"/>
            <a:ext cx="1920950" cy="7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6781800" y="3880925"/>
            <a:ext cx="129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Arial Black"/>
                <a:ea typeface="Arial Black"/>
                <a:cs typeface="Arial Black"/>
                <a:sym typeface="Arial Black"/>
              </a:rPr>
              <a:t>Build</a:t>
            </a:r>
            <a:endParaRPr b="1"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26" name="Google Shape;326;p29"/>
          <p:cNvCxnSpPr/>
          <p:nvPr/>
        </p:nvCxnSpPr>
        <p:spPr>
          <a:xfrm>
            <a:off x="6668050" y="3897700"/>
            <a:ext cx="162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7" name="Google Shape;32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245" y="33430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0775" y="2977689"/>
            <a:ext cx="1840009" cy="184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85484" y="3376282"/>
            <a:ext cx="1290600" cy="12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JS 주입</a:t>
            </a:r>
            <a:endParaRPr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475" y="4972038"/>
            <a:ext cx="712200" cy="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478" y="2908293"/>
            <a:ext cx="712202" cy="61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675" y="4647088"/>
            <a:ext cx="52863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000" y="1874951"/>
            <a:ext cx="52197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76" y="2987113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76" y="5097288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8988" y="2987125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8988" y="5097288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950" y="2861875"/>
            <a:ext cx="712200" cy="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4275" y="4972038"/>
            <a:ext cx="712200" cy="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52" y="1684543"/>
            <a:ext cx="393708" cy="39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225" y="1647151"/>
            <a:ext cx="393708" cy="3937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/>
          <p:nvPr/>
        </p:nvSpPr>
        <p:spPr>
          <a:xfrm>
            <a:off x="6886625" y="2768400"/>
            <a:ext cx="1374600" cy="254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6637688" y="4340765"/>
            <a:ext cx="1980600" cy="523200"/>
          </a:xfrm>
          <a:prstGeom prst="rightArrow">
            <a:avLst>
              <a:gd fmla="val 68734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358" name="Google Shape;358;p31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434025" y="1227100"/>
            <a:ext cx="28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적재 및 배칭</a:t>
            </a:r>
            <a:endParaRPr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825" y="3606495"/>
            <a:ext cx="1770600" cy="92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175" y="3477849"/>
            <a:ext cx="1770602" cy="118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1225" y="3479274"/>
            <a:ext cx="1315575" cy="11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/>
          <p:nvPr/>
        </p:nvSpPr>
        <p:spPr>
          <a:xfrm>
            <a:off x="2572148" y="3169325"/>
            <a:ext cx="1980600" cy="1803900"/>
          </a:xfrm>
          <a:prstGeom prst="rightArrow">
            <a:avLst>
              <a:gd fmla="val 68734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2650300" y="3809675"/>
            <a:ext cx="16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이벤트 </a:t>
            </a:r>
            <a:r>
              <a:rPr lang="ko-KR" sz="2200"/>
              <a:t>적재</a:t>
            </a:r>
            <a:endParaRPr sz="2200"/>
          </a:p>
        </p:txBody>
      </p:sp>
      <p:sp>
        <p:nvSpPr>
          <p:cNvPr id="365" name="Google Shape;365;p31"/>
          <p:cNvSpPr/>
          <p:nvPr/>
        </p:nvSpPr>
        <p:spPr>
          <a:xfrm>
            <a:off x="6637688" y="3283990"/>
            <a:ext cx="1980600" cy="523200"/>
          </a:xfrm>
          <a:prstGeom prst="rightArrow">
            <a:avLst>
              <a:gd fmla="val 68734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2000" y="2063950"/>
            <a:ext cx="1671984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6637688" y="3817390"/>
            <a:ext cx="1980600" cy="523200"/>
          </a:xfrm>
          <a:prstGeom prst="rightArrow">
            <a:avLst>
              <a:gd fmla="val 68734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9400" y="3606784"/>
            <a:ext cx="1117174" cy="57985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6792050" y="4350800"/>
            <a:ext cx="16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주기적 배칭</a:t>
            </a:r>
            <a:endParaRPr sz="2200"/>
          </a:p>
        </p:txBody>
      </p:sp>
      <p:sp>
        <p:nvSpPr>
          <p:cNvPr id="370" name="Google Shape;370;p31"/>
          <p:cNvSpPr txBox="1"/>
          <p:nvPr/>
        </p:nvSpPr>
        <p:spPr>
          <a:xfrm>
            <a:off x="6737975" y="1123946"/>
            <a:ext cx="16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작업 관리</a:t>
            </a:r>
            <a:endParaRPr sz="2200"/>
          </a:p>
        </p:txBody>
      </p:sp>
      <p:sp>
        <p:nvSpPr>
          <p:cNvPr id="371" name="Google Shape;371;p31"/>
          <p:cNvSpPr/>
          <p:nvPr/>
        </p:nvSpPr>
        <p:spPr>
          <a:xfrm>
            <a:off x="839800" y="5303425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1049475" y="5756475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1345050" y="5529950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1278725" y="6075600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1206000" y="5249450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4947892" y="5360400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4947892" y="5200838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4947892" y="5685925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4947892" y="5526363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4947892" y="5851900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4947892" y="6177425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4947892" y="6017863"/>
            <a:ext cx="1374600" cy="1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9056000" y="5272038"/>
            <a:ext cx="1374600" cy="7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9208400" y="5385513"/>
            <a:ext cx="1374600" cy="7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9360800" y="5537913"/>
            <a:ext cx="1374600" cy="7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 txBox="1"/>
          <p:nvPr/>
        </p:nvSpPr>
        <p:spPr>
          <a:xfrm>
            <a:off x="746475" y="6349825"/>
            <a:ext cx="198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산발적인 형태</a:t>
            </a:r>
            <a:endParaRPr sz="1600"/>
          </a:p>
        </p:txBody>
      </p:sp>
      <p:sp>
        <p:nvSpPr>
          <p:cNvPr id="387" name="Google Shape;387;p31"/>
          <p:cNvSpPr txBox="1"/>
          <p:nvPr/>
        </p:nvSpPr>
        <p:spPr>
          <a:xfrm>
            <a:off x="4644900" y="6349825"/>
            <a:ext cx="198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테이블</a:t>
            </a:r>
            <a:r>
              <a:rPr lang="ko-KR" sz="1600"/>
              <a:t> 형태</a:t>
            </a:r>
            <a:endParaRPr sz="1600"/>
          </a:p>
        </p:txBody>
      </p:sp>
      <p:sp>
        <p:nvSpPr>
          <p:cNvPr id="388" name="Google Shape;388;p31"/>
          <p:cNvSpPr txBox="1"/>
          <p:nvPr/>
        </p:nvSpPr>
        <p:spPr>
          <a:xfrm>
            <a:off x="8905400" y="6349825"/>
            <a:ext cx="198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집계된</a:t>
            </a:r>
            <a:r>
              <a:rPr lang="ko-KR" sz="1600"/>
              <a:t> 형태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4"/>
          <p:cNvCxnSpPr/>
          <p:nvPr/>
        </p:nvCxnSpPr>
        <p:spPr>
          <a:xfrm>
            <a:off x="762000" y="1432560"/>
            <a:ext cx="685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4"/>
          <p:cNvSpPr txBox="1"/>
          <p:nvPr/>
        </p:nvSpPr>
        <p:spPr>
          <a:xfrm>
            <a:off x="690874" y="497850"/>
            <a:ext cx="143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1975899" y="2167672"/>
            <a:ext cx="3356540" cy="584775"/>
            <a:chOff x="762000" y="1863785"/>
            <a:chExt cx="3356540" cy="584775"/>
          </a:xfrm>
        </p:grpSpPr>
        <p:grpSp>
          <p:nvGrpSpPr>
            <p:cNvPr id="96" name="Google Shape;96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97" name="Google Shape;97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" name="Google Shape;99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프로젝트 목표</a:t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1975899" y="3209646"/>
            <a:ext cx="3356540" cy="584775"/>
            <a:chOff x="762000" y="1863785"/>
            <a:chExt cx="3356540" cy="584775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2" name="Google Shape;102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104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프로젝트 </a:t>
              </a:r>
              <a:r>
                <a:rPr lang="ko-KR" sz="2800">
                  <a:solidFill>
                    <a:srgbClr val="DDBC9A"/>
                  </a:solidFill>
                </a:rPr>
                <a:t>준비</a:t>
              </a:r>
              <a:endParaRPr/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1975899" y="4251620"/>
            <a:ext cx="3356540" cy="584775"/>
            <a:chOff x="762000" y="1863785"/>
            <a:chExt cx="3356540" cy="584775"/>
          </a:xfrm>
        </p:grpSpPr>
        <p:grpSp>
          <p:nvGrpSpPr>
            <p:cNvPr id="106" name="Google Shape;106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프로젝트 </a:t>
              </a:r>
              <a:r>
                <a:rPr lang="ko-KR" sz="2800">
                  <a:solidFill>
                    <a:srgbClr val="DDBC9A"/>
                  </a:solidFill>
                </a:rPr>
                <a:t>과정</a:t>
              </a: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975899" y="5293594"/>
            <a:ext cx="3356544" cy="584775"/>
            <a:chOff x="762000" y="1863785"/>
            <a:chExt cx="3356544" cy="584775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32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sz="32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14"/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프로젝트 </a:t>
              </a:r>
              <a:r>
                <a:rPr lang="ko-KR" sz="2800">
                  <a:solidFill>
                    <a:srgbClr val="DDBC9A"/>
                  </a:solidFill>
                </a:rPr>
                <a:t>결과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395" name="Google Shape;395;p32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CI/CD</a:t>
            </a:r>
            <a:endParaRPr/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25" y="1688800"/>
            <a:ext cx="7220151" cy="481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33"/>
          <p:cNvCxnSpPr/>
          <p:nvPr/>
        </p:nvCxnSpPr>
        <p:spPr>
          <a:xfrm flipH="1" rot="10800000">
            <a:off x="6120575" y="4439250"/>
            <a:ext cx="1165200" cy="6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3"/>
          <p:cNvCxnSpPr/>
          <p:nvPr/>
        </p:nvCxnSpPr>
        <p:spPr>
          <a:xfrm flipH="1" rot="10800000">
            <a:off x="6209075" y="5353800"/>
            <a:ext cx="2640000" cy="5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3"/>
          <p:cNvCxnSpPr/>
          <p:nvPr/>
        </p:nvCxnSpPr>
        <p:spPr>
          <a:xfrm>
            <a:off x="6179575" y="2654700"/>
            <a:ext cx="1165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3"/>
          <p:cNvCxnSpPr/>
          <p:nvPr/>
        </p:nvCxnSpPr>
        <p:spPr>
          <a:xfrm>
            <a:off x="6179575" y="3008675"/>
            <a:ext cx="2728500" cy="60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408" name="Google Shape;408;p33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CI/CD</a:t>
            </a:r>
            <a:endParaRPr/>
          </a:p>
        </p:txBody>
      </p:sp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 b="13272" l="18858" r="18858" t="13279"/>
          <a:stretch/>
        </p:blipFill>
        <p:spPr>
          <a:xfrm>
            <a:off x="1313225" y="2829400"/>
            <a:ext cx="1563325" cy="18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4">
            <a:alphaModFix/>
          </a:blip>
          <a:srcRect b="15985" l="26000" r="26220" t="16019"/>
          <a:stretch/>
        </p:blipFill>
        <p:spPr>
          <a:xfrm>
            <a:off x="4832575" y="4817825"/>
            <a:ext cx="1088399" cy="1032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33"/>
          <p:cNvCxnSpPr/>
          <p:nvPr/>
        </p:nvCxnSpPr>
        <p:spPr>
          <a:xfrm>
            <a:off x="4070400" y="4637775"/>
            <a:ext cx="648900" cy="55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3" name="Google Shape;413;p33"/>
          <p:cNvSpPr/>
          <p:nvPr/>
        </p:nvSpPr>
        <p:spPr>
          <a:xfrm>
            <a:off x="6395875" y="1895100"/>
            <a:ext cx="1770600" cy="1533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7949375" y="2799903"/>
            <a:ext cx="1770600" cy="1533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4">
            <a:alphaModFix/>
          </a:blip>
          <a:srcRect b="15985" l="26000" r="26220" t="16019"/>
          <a:stretch/>
        </p:blipFill>
        <p:spPr>
          <a:xfrm>
            <a:off x="4832575" y="2069650"/>
            <a:ext cx="1088399" cy="10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3"/>
          <p:cNvSpPr/>
          <p:nvPr/>
        </p:nvSpPr>
        <p:spPr>
          <a:xfrm>
            <a:off x="6381127" y="3647781"/>
            <a:ext cx="1770600" cy="1533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7973963" y="4567079"/>
            <a:ext cx="1770600" cy="1533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 txBox="1"/>
          <p:nvPr/>
        </p:nvSpPr>
        <p:spPr>
          <a:xfrm>
            <a:off x="4526875" y="3094725"/>
            <a:ext cx="169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React</a:t>
            </a: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 deployment</a:t>
            </a:r>
            <a:endParaRPr sz="800"/>
          </a:p>
        </p:txBody>
      </p:sp>
      <p:sp>
        <p:nvSpPr>
          <p:cNvPr id="419" name="Google Shape;419;p33"/>
          <p:cNvSpPr txBox="1"/>
          <p:nvPr/>
        </p:nvSpPr>
        <p:spPr>
          <a:xfrm>
            <a:off x="4526875" y="5850225"/>
            <a:ext cx="169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SpringBoot deployment</a:t>
            </a:r>
            <a:endParaRPr sz="800"/>
          </a:p>
        </p:txBody>
      </p:sp>
      <p:sp>
        <p:nvSpPr>
          <p:cNvPr id="420" name="Google Shape;420;p33"/>
          <p:cNvSpPr txBox="1"/>
          <p:nvPr/>
        </p:nvSpPr>
        <p:spPr>
          <a:xfrm>
            <a:off x="7149275" y="61107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K8s Pods</a:t>
            </a:r>
            <a:endParaRPr sz="800"/>
          </a:p>
        </p:txBody>
      </p:sp>
      <p:cxnSp>
        <p:nvCxnSpPr>
          <p:cNvPr id="421" name="Google Shape;421;p33"/>
          <p:cNvCxnSpPr/>
          <p:nvPr/>
        </p:nvCxnSpPr>
        <p:spPr>
          <a:xfrm flipH="1" rot="10800000">
            <a:off x="3984050" y="2890650"/>
            <a:ext cx="720600" cy="48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22" name="Google Shape;4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3975" y="3069107"/>
            <a:ext cx="1770600" cy="92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875" y="2189095"/>
            <a:ext cx="1770600" cy="92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475" y="4860779"/>
            <a:ext cx="1088399" cy="94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2225" y="3948929"/>
            <a:ext cx="1088399" cy="94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6543" y="3272676"/>
            <a:ext cx="956989" cy="9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/>
        </p:nvSpPr>
        <p:spPr>
          <a:xfrm>
            <a:off x="2570075" y="4229675"/>
            <a:ext cx="16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Jenkinsfile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CI/CD</a:t>
            </a:r>
            <a:endParaRPr/>
          </a:p>
        </p:txBody>
      </p:sp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b="13272" l="18858" r="18858" t="13279"/>
          <a:stretch/>
        </p:blipFill>
        <p:spPr>
          <a:xfrm>
            <a:off x="610150" y="2974275"/>
            <a:ext cx="1563325" cy="18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/>
          <p:nvPr/>
        </p:nvSpPr>
        <p:spPr>
          <a:xfrm rot="-5400000">
            <a:off x="9331963" y="2875388"/>
            <a:ext cx="1436975" cy="20413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9552575" y="3665175"/>
            <a:ext cx="10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 Black"/>
                <a:ea typeface="Arial Black"/>
                <a:cs typeface="Arial Black"/>
                <a:sym typeface="Arial Black"/>
              </a:rPr>
              <a:t>Clean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9" name="Google Shape;439;p34"/>
          <p:cNvSpPr/>
          <p:nvPr/>
        </p:nvSpPr>
        <p:spPr>
          <a:xfrm rot="-5400000">
            <a:off x="7754363" y="2875375"/>
            <a:ext cx="1436975" cy="20413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 txBox="1"/>
          <p:nvPr/>
        </p:nvSpPr>
        <p:spPr>
          <a:xfrm>
            <a:off x="7974975" y="3665163"/>
            <a:ext cx="10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 Black"/>
                <a:ea typeface="Arial Black"/>
                <a:cs typeface="Arial Black"/>
                <a:sym typeface="Arial Black"/>
              </a:rPr>
              <a:t>Deploy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1" name="Google Shape;441;p34"/>
          <p:cNvSpPr/>
          <p:nvPr/>
        </p:nvSpPr>
        <p:spPr>
          <a:xfrm rot="-5400000">
            <a:off x="6139013" y="2875375"/>
            <a:ext cx="1436975" cy="20413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 txBox="1"/>
          <p:nvPr/>
        </p:nvSpPr>
        <p:spPr>
          <a:xfrm>
            <a:off x="6289151" y="3526613"/>
            <a:ext cx="11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 Black"/>
                <a:ea typeface="Arial Black"/>
                <a:cs typeface="Arial Black"/>
                <a:sym typeface="Arial Black"/>
              </a:rPr>
              <a:t>Docker Build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3" name="Google Shape;443;p34"/>
          <p:cNvSpPr/>
          <p:nvPr/>
        </p:nvSpPr>
        <p:spPr>
          <a:xfrm rot="-5400000">
            <a:off x="4494138" y="2875363"/>
            <a:ext cx="1436975" cy="20413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 txBox="1"/>
          <p:nvPr/>
        </p:nvSpPr>
        <p:spPr>
          <a:xfrm>
            <a:off x="4685225" y="3665175"/>
            <a:ext cx="10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 Black"/>
                <a:ea typeface="Arial Black"/>
                <a:cs typeface="Arial Black"/>
                <a:sym typeface="Arial Black"/>
              </a:rPr>
              <a:t>Build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5" name="Google Shape;445;p34"/>
          <p:cNvSpPr/>
          <p:nvPr/>
        </p:nvSpPr>
        <p:spPr>
          <a:xfrm rot="-5400000">
            <a:off x="2849263" y="2875375"/>
            <a:ext cx="1436975" cy="2041350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 txBox="1"/>
          <p:nvPr/>
        </p:nvSpPr>
        <p:spPr>
          <a:xfrm>
            <a:off x="2944125" y="3665200"/>
            <a:ext cx="12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Arial Black"/>
                <a:ea typeface="Arial Black"/>
                <a:cs typeface="Arial Black"/>
                <a:sym typeface="Arial Black"/>
              </a:rPr>
              <a:t>Prepare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 rotWithShape="1">
          <a:blip r:embed="rId4">
            <a:alphaModFix/>
          </a:blip>
          <a:srcRect b="15985" l="26000" r="26220" t="16019"/>
          <a:stretch/>
        </p:blipFill>
        <p:spPr>
          <a:xfrm>
            <a:off x="7988288" y="2757275"/>
            <a:ext cx="778967" cy="7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988" y="2849813"/>
            <a:ext cx="1054875" cy="5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525" y="2844580"/>
            <a:ext cx="648899" cy="5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3475" y="1711187"/>
            <a:ext cx="712200" cy="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8694" y="2737244"/>
            <a:ext cx="778950" cy="7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6825" y="1500169"/>
            <a:ext cx="3808362" cy="9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4"/>
          <p:cNvSpPr/>
          <p:nvPr/>
        </p:nvSpPr>
        <p:spPr>
          <a:xfrm rot="-5400000">
            <a:off x="6727369" y="2430607"/>
            <a:ext cx="407055" cy="232942"/>
          </a:xfrm>
          <a:custGeom>
            <a:rect b="b" l="l" r="r" t="t"/>
            <a:pathLst>
              <a:path extrusionOk="0" h="28617" w="13856">
                <a:moveTo>
                  <a:pt x="0" y="0"/>
                </a:moveTo>
                <a:cubicBezTo>
                  <a:pt x="1480" y="1398"/>
                  <a:pt x="6661" y="5017"/>
                  <a:pt x="8881" y="8388"/>
                </a:cubicBezTo>
                <a:cubicBezTo>
                  <a:pt x="11101" y="11760"/>
                  <a:pt x="12500" y="16858"/>
                  <a:pt x="13322" y="20229"/>
                </a:cubicBezTo>
                <a:cubicBezTo>
                  <a:pt x="14144" y="23601"/>
                  <a:pt x="13733" y="27219"/>
                  <a:pt x="13815" y="2861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4" name="Google Shape;454;p34"/>
          <p:cNvSpPr/>
          <p:nvPr/>
        </p:nvSpPr>
        <p:spPr>
          <a:xfrm>
            <a:off x="8136400" y="2343550"/>
            <a:ext cx="188164" cy="393698"/>
          </a:xfrm>
          <a:custGeom>
            <a:rect b="b" l="l" r="r" t="t"/>
            <a:pathLst>
              <a:path extrusionOk="0" h="28617" w="13856">
                <a:moveTo>
                  <a:pt x="0" y="0"/>
                </a:moveTo>
                <a:cubicBezTo>
                  <a:pt x="1480" y="1398"/>
                  <a:pt x="6661" y="5017"/>
                  <a:pt x="8881" y="8388"/>
                </a:cubicBezTo>
                <a:cubicBezTo>
                  <a:pt x="11101" y="11760"/>
                  <a:pt x="12500" y="16858"/>
                  <a:pt x="13322" y="20229"/>
                </a:cubicBezTo>
                <a:cubicBezTo>
                  <a:pt x="14144" y="23601"/>
                  <a:pt x="13733" y="27219"/>
                  <a:pt x="13815" y="2861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55" name="Google Shape;45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4125" y="2768925"/>
            <a:ext cx="77895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/>
          <p:nvPr/>
        </p:nvSpPr>
        <p:spPr>
          <a:xfrm>
            <a:off x="2958100" y="2370625"/>
            <a:ext cx="188164" cy="393698"/>
          </a:xfrm>
          <a:custGeom>
            <a:rect b="b" l="l" r="r" t="t"/>
            <a:pathLst>
              <a:path extrusionOk="0" h="28617" w="13856">
                <a:moveTo>
                  <a:pt x="0" y="0"/>
                </a:moveTo>
                <a:cubicBezTo>
                  <a:pt x="1480" y="1398"/>
                  <a:pt x="6661" y="5017"/>
                  <a:pt x="8881" y="8388"/>
                </a:cubicBezTo>
                <a:cubicBezTo>
                  <a:pt x="11101" y="11760"/>
                  <a:pt x="12500" y="16858"/>
                  <a:pt x="13322" y="20229"/>
                </a:cubicBezTo>
                <a:cubicBezTo>
                  <a:pt x="14144" y="23601"/>
                  <a:pt x="13733" y="27219"/>
                  <a:pt x="13815" y="2861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463" name="Google Shape;463;p35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1"/>
            <a:ext cx="11887201" cy="277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038" y="1173337"/>
            <a:ext cx="1996900" cy="20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975" y="1109401"/>
            <a:ext cx="4334400" cy="2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434024" y="1227100"/>
            <a:ext cx="25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5. 모니터링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463" y="4950468"/>
            <a:ext cx="2326551" cy="11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DDBC9A"/>
                </a:solidFill>
              </a:rPr>
              <a:t>프로젝트 진행 과정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3,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954" y="2141767"/>
            <a:ext cx="2426994" cy="13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6"/>
          <p:cNvSpPr txBox="1"/>
          <p:nvPr/>
        </p:nvSpPr>
        <p:spPr>
          <a:xfrm>
            <a:off x="434025" y="1227100"/>
            <a:ext cx="2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6</a:t>
            </a: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. 오케스트레이션</a:t>
            </a:r>
            <a:endParaRPr/>
          </a:p>
        </p:txBody>
      </p:sp>
      <p:pic>
        <p:nvPicPr>
          <p:cNvPr id="478" name="Google Shape;478;p36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6349103" y="2141768"/>
            <a:ext cx="1312600" cy="13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3857" y="2567231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5962" y="4332292"/>
            <a:ext cx="2523341" cy="13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3863" y="4629356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6"/>
          <p:cNvPicPr preferRelativeResize="0"/>
          <p:nvPr/>
        </p:nvPicPr>
        <p:blipFill rotWithShape="1">
          <a:blip r:embed="rId8">
            <a:alphaModFix/>
          </a:blip>
          <a:srcRect b="13272" l="18858" r="18858" t="13279"/>
          <a:stretch/>
        </p:blipFill>
        <p:spPr>
          <a:xfrm>
            <a:off x="6386313" y="4161492"/>
            <a:ext cx="788248" cy="9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0038" y="3944712"/>
            <a:ext cx="1770600" cy="92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07638" y="4757772"/>
            <a:ext cx="1088399" cy="9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889150" y="3170499"/>
            <a:ext cx="255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rgbClr val="CEC9C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Results</a:t>
            </a:r>
            <a:endParaRPr sz="3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데이터 클러스터</a:t>
            </a: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4,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2850450" y="5112050"/>
            <a:ext cx="7710300" cy="101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8"/>
          <p:cNvSpPr/>
          <p:nvPr/>
        </p:nvSpPr>
        <p:spPr>
          <a:xfrm>
            <a:off x="2966625" y="5231900"/>
            <a:ext cx="74838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>
            <a:off x="2853375" y="3999400"/>
            <a:ext cx="7710300" cy="1012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2969550" y="4119250"/>
            <a:ext cx="74838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/>
          <p:nvPr/>
        </p:nvSpPr>
        <p:spPr>
          <a:xfrm>
            <a:off x="2856300" y="2886750"/>
            <a:ext cx="7710300" cy="101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2972475" y="3006600"/>
            <a:ext cx="74838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2850450" y="1774100"/>
            <a:ext cx="7710300" cy="101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966625" y="1893950"/>
            <a:ext cx="7483800" cy="77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925" y="5294901"/>
            <a:ext cx="1195356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800" y="5294900"/>
            <a:ext cx="12930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038" y="4182250"/>
            <a:ext cx="2492528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088" y="4213901"/>
            <a:ext cx="870042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2000" y="3102921"/>
            <a:ext cx="1117174" cy="57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2025" y="3069600"/>
            <a:ext cx="1671984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5050" y="1988600"/>
            <a:ext cx="5832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6388" y="1968105"/>
            <a:ext cx="666783" cy="5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7925" y="1944254"/>
            <a:ext cx="1195350" cy="6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8"/>
          <p:cNvSpPr txBox="1"/>
          <p:nvPr/>
        </p:nvSpPr>
        <p:spPr>
          <a:xfrm>
            <a:off x="997275" y="2027175"/>
            <a:ext cx="14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데이터 수집</a:t>
            </a:r>
            <a:endParaRPr sz="1800"/>
          </a:p>
        </p:txBody>
      </p:sp>
      <p:sp>
        <p:nvSpPr>
          <p:cNvPr id="517" name="Google Shape;517;p38"/>
          <p:cNvSpPr txBox="1"/>
          <p:nvPr/>
        </p:nvSpPr>
        <p:spPr>
          <a:xfrm>
            <a:off x="997275" y="3150913"/>
            <a:ext cx="14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데이터 가공</a:t>
            </a:r>
            <a:endParaRPr sz="1800"/>
          </a:p>
        </p:txBody>
      </p:sp>
      <p:sp>
        <p:nvSpPr>
          <p:cNvPr id="518" name="Google Shape;518;p38"/>
          <p:cNvSpPr txBox="1"/>
          <p:nvPr/>
        </p:nvSpPr>
        <p:spPr>
          <a:xfrm>
            <a:off x="997275" y="4274675"/>
            <a:ext cx="14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데이터 적재</a:t>
            </a:r>
            <a:endParaRPr sz="1800"/>
          </a:p>
        </p:txBody>
      </p:sp>
      <p:sp>
        <p:nvSpPr>
          <p:cNvPr id="519" name="Google Shape;519;p38"/>
          <p:cNvSpPr txBox="1"/>
          <p:nvPr/>
        </p:nvSpPr>
        <p:spPr>
          <a:xfrm>
            <a:off x="997275" y="5387300"/>
            <a:ext cx="17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오케스트레이션</a:t>
            </a:r>
            <a:endParaRPr sz="1800"/>
          </a:p>
        </p:txBody>
      </p:sp>
      <p:pic>
        <p:nvPicPr>
          <p:cNvPr id="520" name="Google Shape;520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8463" y="4185007"/>
            <a:ext cx="712200" cy="6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/>
          <p:nvPr/>
        </p:nvSpPr>
        <p:spPr>
          <a:xfrm>
            <a:off x="3036600" y="2064225"/>
            <a:ext cx="9155400" cy="4435500"/>
          </a:xfrm>
          <a:prstGeom prst="roundRect">
            <a:avLst>
              <a:gd fmla="val 8718" name="adj"/>
            </a:avLst>
          </a:prstGeom>
          <a:noFill/>
          <a:ln cap="flat" cmpd="sng" w="9525">
            <a:solidFill>
              <a:srgbClr val="1A39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6855875" y="2251875"/>
            <a:ext cx="5101500" cy="4060200"/>
          </a:xfrm>
          <a:prstGeom prst="roundRect">
            <a:avLst>
              <a:gd fmla="val 733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9"/>
          <p:cNvSpPr/>
          <p:nvPr/>
        </p:nvSpPr>
        <p:spPr>
          <a:xfrm>
            <a:off x="10074500" y="2789750"/>
            <a:ext cx="1685400" cy="1452600"/>
          </a:xfrm>
          <a:prstGeom prst="roundRect">
            <a:avLst>
              <a:gd fmla="val 7335" name="adj"/>
            </a:avLst>
          </a:prstGeom>
          <a:noFill/>
          <a:ln cap="flat" cmpd="sng" w="9525">
            <a:solidFill>
              <a:srgbClr val="E25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8092924" y="4503321"/>
            <a:ext cx="2627400" cy="1680600"/>
          </a:xfrm>
          <a:prstGeom prst="roundRect">
            <a:avLst>
              <a:gd fmla="val 733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4981425" y="2251875"/>
            <a:ext cx="1761000" cy="406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36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5200713" y="4013550"/>
            <a:ext cx="1322400" cy="646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9"/>
          <p:cNvSpPr/>
          <p:nvPr/>
        </p:nvSpPr>
        <p:spPr>
          <a:xfrm>
            <a:off x="5200725" y="3174088"/>
            <a:ext cx="1322400" cy="712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9"/>
          <p:cNvSpPr/>
          <p:nvPr/>
        </p:nvSpPr>
        <p:spPr>
          <a:xfrm>
            <a:off x="5388300" y="3349400"/>
            <a:ext cx="363900" cy="363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5600363" y="4079723"/>
            <a:ext cx="515400" cy="5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"/>
          <p:cNvSpPr/>
          <p:nvPr/>
        </p:nvSpPr>
        <p:spPr>
          <a:xfrm>
            <a:off x="5200725" y="2400326"/>
            <a:ext cx="1322400" cy="646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아키텍쳐</a:t>
            </a:r>
            <a:endParaRPr/>
          </a:p>
        </p:txBody>
      </p:sp>
      <p:sp>
        <p:nvSpPr>
          <p:cNvPr id="537" name="Google Shape;537;p39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4,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330" y="5437056"/>
            <a:ext cx="1117176" cy="60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425" y="5550288"/>
            <a:ext cx="12930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249" y="4771061"/>
            <a:ext cx="2252701" cy="58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/>
          <p:cNvPicPr preferRelativeResize="0"/>
          <p:nvPr/>
        </p:nvPicPr>
        <p:blipFill rotWithShape="1">
          <a:blip r:embed="rId6">
            <a:alphaModFix/>
          </a:blip>
          <a:srcRect b="23548" l="0" r="0" t="24248"/>
          <a:stretch/>
        </p:blipFill>
        <p:spPr>
          <a:xfrm>
            <a:off x="7724775" y="3315812"/>
            <a:ext cx="111718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2200" y="3299783"/>
            <a:ext cx="1117174" cy="57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 rotWithShape="1">
          <a:blip r:embed="rId8">
            <a:alphaModFix/>
          </a:blip>
          <a:srcRect b="0" l="0" r="60957" t="0"/>
          <a:stretch/>
        </p:blipFill>
        <p:spPr>
          <a:xfrm>
            <a:off x="10974150" y="3013506"/>
            <a:ext cx="515400" cy="51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8525" y="2433644"/>
            <a:ext cx="666783" cy="5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9638" y="3305288"/>
            <a:ext cx="861203" cy="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54838" y="4119457"/>
            <a:ext cx="712200" cy="6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59002" y="5517456"/>
            <a:ext cx="712200" cy="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60327" y="3275478"/>
            <a:ext cx="427617" cy="42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94821" y="3750387"/>
            <a:ext cx="427615" cy="42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2044" y="3469798"/>
            <a:ext cx="488904" cy="42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97000" y="2476776"/>
            <a:ext cx="870042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70313" y="4047753"/>
            <a:ext cx="583199" cy="57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06163" y="4297741"/>
            <a:ext cx="583199" cy="57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06997" y="4765399"/>
            <a:ext cx="583200" cy="59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39"/>
          <p:cNvCxnSpPr/>
          <p:nvPr/>
        </p:nvCxnSpPr>
        <p:spPr>
          <a:xfrm>
            <a:off x="6561469" y="3531351"/>
            <a:ext cx="11406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56" name="Google Shape;556;p39"/>
          <p:cNvCxnSpPr/>
          <p:nvPr/>
        </p:nvCxnSpPr>
        <p:spPr>
          <a:xfrm flipH="1" rot="10800000">
            <a:off x="4632278" y="4572018"/>
            <a:ext cx="906300" cy="37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7" name="Google Shape;557;p39"/>
          <p:cNvCxnSpPr/>
          <p:nvPr/>
        </p:nvCxnSpPr>
        <p:spPr>
          <a:xfrm flipH="1" rot="10800000">
            <a:off x="4651612" y="4734618"/>
            <a:ext cx="2176800" cy="2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8" name="Google Shape;558;p39"/>
          <p:cNvCxnSpPr/>
          <p:nvPr/>
        </p:nvCxnSpPr>
        <p:spPr>
          <a:xfrm flipH="1" rot="10800000">
            <a:off x="6584215" y="2789751"/>
            <a:ext cx="2252700" cy="66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9" name="Google Shape;559;p39"/>
          <p:cNvCxnSpPr/>
          <p:nvPr/>
        </p:nvCxnSpPr>
        <p:spPr>
          <a:xfrm>
            <a:off x="6565700" y="3612100"/>
            <a:ext cx="2419200" cy="63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560" name="Google Shape;560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93689" y="2172453"/>
            <a:ext cx="1717207" cy="3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39"/>
          <p:cNvCxnSpPr/>
          <p:nvPr/>
        </p:nvCxnSpPr>
        <p:spPr>
          <a:xfrm>
            <a:off x="9405575" y="3275475"/>
            <a:ext cx="11400" cy="73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2" name="Google Shape;562;p39"/>
          <p:cNvCxnSpPr>
            <a:endCxn id="547" idx="3"/>
          </p:cNvCxnSpPr>
          <p:nvPr/>
        </p:nvCxnSpPr>
        <p:spPr>
          <a:xfrm rot="10800000">
            <a:off x="4571202" y="5873555"/>
            <a:ext cx="87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563" name="Google Shape;563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280449" y="3733350"/>
            <a:ext cx="306938" cy="30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75187" y="3704199"/>
            <a:ext cx="306938" cy="306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39"/>
          <p:cNvCxnSpPr/>
          <p:nvPr/>
        </p:nvCxnSpPr>
        <p:spPr>
          <a:xfrm flipH="1" rot="10800000">
            <a:off x="2280314" y="2725952"/>
            <a:ext cx="28230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66" name="Google Shape;566;p39"/>
          <p:cNvSpPr/>
          <p:nvPr/>
        </p:nvSpPr>
        <p:spPr>
          <a:xfrm>
            <a:off x="4888450" y="2822755"/>
            <a:ext cx="271550" cy="578047"/>
          </a:xfrm>
          <a:custGeom>
            <a:rect b="b" l="l" r="r" t="t"/>
            <a:pathLst>
              <a:path extrusionOk="0" h="31390" w="10862">
                <a:moveTo>
                  <a:pt x="10862" y="31390"/>
                </a:moveTo>
                <a:cubicBezTo>
                  <a:pt x="9649" y="30632"/>
                  <a:pt x="5327" y="28887"/>
                  <a:pt x="3583" y="26840"/>
                </a:cubicBezTo>
                <a:cubicBezTo>
                  <a:pt x="1839" y="24793"/>
                  <a:pt x="929" y="21457"/>
                  <a:pt x="398" y="19107"/>
                </a:cubicBezTo>
                <a:cubicBezTo>
                  <a:pt x="-133" y="16757"/>
                  <a:pt x="-133" y="15013"/>
                  <a:pt x="398" y="12738"/>
                </a:cubicBezTo>
                <a:cubicBezTo>
                  <a:pt x="929" y="10463"/>
                  <a:pt x="1839" y="7582"/>
                  <a:pt x="3583" y="5459"/>
                </a:cubicBezTo>
                <a:cubicBezTo>
                  <a:pt x="5327" y="3336"/>
                  <a:pt x="9649" y="910"/>
                  <a:pt x="10862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cxnSp>
        <p:nvCxnSpPr>
          <p:cNvPr id="567" name="Google Shape;567;p39"/>
          <p:cNvCxnSpPr/>
          <p:nvPr/>
        </p:nvCxnSpPr>
        <p:spPr>
          <a:xfrm flipH="1" rot="10800000">
            <a:off x="2299648" y="3541406"/>
            <a:ext cx="28230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68" name="Google Shape;568;p39"/>
          <p:cNvCxnSpPr/>
          <p:nvPr/>
        </p:nvCxnSpPr>
        <p:spPr>
          <a:xfrm flipH="1" rot="10800000">
            <a:off x="2342875" y="5880775"/>
            <a:ext cx="14730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69" name="Google Shape;569;p3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6438" y="5615850"/>
            <a:ext cx="515400" cy="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 txBox="1"/>
          <p:nvPr/>
        </p:nvSpPr>
        <p:spPr>
          <a:xfrm>
            <a:off x="915998" y="2469625"/>
            <a:ext cx="147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073763"/>
                </a:solidFill>
                <a:latin typeface="Arial Black"/>
                <a:ea typeface="Arial Black"/>
                <a:cs typeface="Arial Black"/>
                <a:sym typeface="Arial Black"/>
              </a:rPr>
              <a:t>MATA</a:t>
            </a:r>
            <a:endParaRPr b="1" i="0" sz="2700" u="none" cap="none" strike="noStrike">
              <a:solidFill>
                <a:srgbClr val="07376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71" name="Google Shape;571;p3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6275" y="3438413"/>
            <a:ext cx="666775" cy="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37213" y="5517450"/>
            <a:ext cx="712200" cy="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2713" y="2390188"/>
            <a:ext cx="666775" cy="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920030" y="3316831"/>
            <a:ext cx="427625" cy="4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077025" y="5580450"/>
            <a:ext cx="583200" cy="5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9"/>
          <p:cNvSpPr txBox="1"/>
          <p:nvPr/>
        </p:nvSpPr>
        <p:spPr>
          <a:xfrm>
            <a:off x="-171387" y="3000213"/>
            <a:ext cx="14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클라이언트</a:t>
            </a:r>
            <a:endParaRPr/>
          </a:p>
        </p:txBody>
      </p:sp>
      <p:sp>
        <p:nvSpPr>
          <p:cNvPr id="577" name="Google Shape;577;p39"/>
          <p:cNvSpPr txBox="1"/>
          <p:nvPr/>
        </p:nvSpPr>
        <p:spPr>
          <a:xfrm>
            <a:off x="-114592" y="3914613"/>
            <a:ext cx="14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사용자</a:t>
            </a:r>
            <a:endParaRPr/>
          </a:p>
        </p:txBody>
      </p:sp>
      <p:sp>
        <p:nvSpPr>
          <p:cNvPr id="578" name="Google Shape;578;p39"/>
          <p:cNvSpPr txBox="1"/>
          <p:nvPr/>
        </p:nvSpPr>
        <p:spPr>
          <a:xfrm>
            <a:off x="218460" y="6163663"/>
            <a:ext cx="14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MATA 팀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서비스 화면</a:t>
            </a:r>
            <a:endParaRPr/>
          </a:p>
        </p:txBody>
      </p:sp>
      <p:sp>
        <p:nvSpPr>
          <p:cNvPr id="585" name="Google Shape;585;p40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4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001"/>
            <a:ext cx="11887200" cy="530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1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서비스 화면</a:t>
            </a:r>
            <a:endParaRPr/>
          </a:p>
        </p:txBody>
      </p:sp>
      <p:sp>
        <p:nvSpPr>
          <p:cNvPr id="593" name="Google Shape;593;p41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4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88" y="1123076"/>
            <a:ext cx="11317816" cy="5596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539323" y="3136612"/>
            <a:ext cx="311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Objectives</a:t>
            </a:r>
            <a:endParaRPr sz="1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2"/>
          <p:cNvSpPr txBox="1"/>
          <p:nvPr/>
        </p:nvSpPr>
        <p:spPr>
          <a:xfrm>
            <a:off x="3637218" y="2118059"/>
            <a:ext cx="337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rgbClr val="3D3D3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Demonstration</a:t>
            </a:r>
            <a:endParaRPr b="1" sz="3100">
              <a:solidFill>
                <a:srgbClr val="3D3D3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시연</a:t>
            </a:r>
            <a:endParaRPr/>
          </a:p>
        </p:txBody>
      </p:sp>
      <p:sp>
        <p:nvSpPr>
          <p:cNvPr id="607" name="Google Shape;607;p43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5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 txBox="1"/>
          <p:nvPr/>
        </p:nvSpPr>
        <p:spPr>
          <a:xfrm>
            <a:off x="1414238" y="2875002"/>
            <a:ext cx="936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073763"/>
                </a:solidFill>
                <a:latin typeface="Arial Black"/>
                <a:ea typeface="Arial Black"/>
                <a:cs typeface="Arial Black"/>
                <a:sym typeface="Arial Black"/>
              </a:rPr>
              <a:t>MATA </a:t>
            </a:r>
            <a:r>
              <a:rPr lang="ko-KR" sz="6000">
                <a:solidFill>
                  <a:srgbClr val="073763"/>
                </a:solidFill>
                <a:latin typeface="Arial Black"/>
                <a:ea typeface="Arial Black"/>
                <a:cs typeface="Arial Black"/>
                <a:sym typeface="Arial Black"/>
              </a:rPr>
              <a:t>QnA</a:t>
            </a:r>
            <a:endParaRPr i="0" sz="6000" u="none" cap="none" strike="noStrike">
              <a:solidFill>
                <a:srgbClr val="07376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 flipH="1">
            <a:off x="7040306" y="5385660"/>
            <a:ext cx="22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UCC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86" y="2608305"/>
            <a:ext cx="4908876" cy="2454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목표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1,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825" y="3403842"/>
            <a:ext cx="2504474" cy="86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151" y="3604676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목표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1,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67236" y="1908073"/>
            <a:ext cx="10332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2152739" y="1908073"/>
            <a:ext cx="9072000" cy="92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1245581" y="2006528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329089" y="2146538"/>
            <a:ext cx="834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300">
                <a:solidFill>
                  <a:schemeClr val="lt1"/>
                </a:solidFill>
              </a:rPr>
              <a:t>웹서비스 </a:t>
            </a:r>
            <a:r>
              <a:rPr lang="ko-KR" sz="2300">
                <a:solidFill>
                  <a:schemeClr val="lt1"/>
                </a:solidFill>
              </a:rPr>
              <a:t>UX 개선을 위한</a:t>
            </a:r>
            <a:r>
              <a:rPr lang="ko-KR" sz="2300">
                <a:solidFill>
                  <a:schemeClr val="lt1"/>
                </a:solidFill>
              </a:rPr>
              <a:t> 분석 대쉬보드 서비스 제공</a:t>
            </a:r>
            <a:endParaRPr sz="2300"/>
          </a:p>
        </p:txBody>
      </p:sp>
      <p:sp>
        <p:nvSpPr>
          <p:cNvPr id="148" name="Google Shape;148;p18"/>
          <p:cNvSpPr/>
          <p:nvPr/>
        </p:nvSpPr>
        <p:spPr>
          <a:xfrm>
            <a:off x="967236" y="3301617"/>
            <a:ext cx="10332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2152739" y="3301617"/>
            <a:ext cx="9072000" cy="92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245581" y="3400072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329103" y="3378525"/>
            <a:ext cx="880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lt1"/>
                </a:solidFill>
              </a:rPr>
              <a:t>하루 접속자 1000명인 커머스 웹사이트를 가지는 클라이언트 100명의 웹페이지를 분석해주는 서비스 개발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967236" y="4695161"/>
            <a:ext cx="1033200" cy="92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152739" y="4695161"/>
            <a:ext cx="9072000" cy="92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1245581" y="4793616"/>
            <a:ext cx="47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4000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2329100" y="4933625"/>
            <a:ext cx="9148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Spring, React, K8s, Hadoop, Redis, Hive 등의 프레임워크 이용 숙련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3959838" y="3144307"/>
            <a:ext cx="427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Preparation</a:t>
            </a:r>
            <a:endParaRPr sz="3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교보재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2,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630974" y="1828760"/>
            <a:ext cx="2930100" cy="293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431003" y="5625100"/>
            <a:ext cx="333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EC2 5대</a:t>
            </a:r>
            <a:endParaRPr sz="2400">
              <a:solidFill>
                <a:srgbClr val="584C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584C46"/>
                </a:solidFill>
                <a:latin typeface="Arial Black"/>
                <a:ea typeface="Arial Black"/>
                <a:cs typeface="Arial Black"/>
                <a:sym typeface="Arial Black"/>
              </a:rPr>
              <a:t>XL 1대, L 4대</a:t>
            </a:r>
            <a:endParaRPr sz="1700">
              <a:solidFill>
                <a:srgbClr val="584C4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71" name="Google Shape;171;p20"/>
          <p:cNvCxnSpPr/>
          <p:nvPr/>
        </p:nvCxnSpPr>
        <p:spPr>
          <a:xfrm>
            <a:off x="5816616" y="5412801"/>
            <a:ext cx="558900" cy="0"/>
          </a:xfrm>
          <a:prstGeom prst="straightConnector1">
            <a:avLst/>
          </a:prstGeom>
          <a:noFill/>
          <a:ln cap="flat" cmpd="sng" w="38100">
            <a:solidFill>
              <a:srgbClr val="DDBC9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랩톱"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132" y="2500402"/>
            <a:ext cx="1665767" cy="166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967222" y="127625"/>
            <a:ext cx="512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사용 툴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2,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0" name="Google Shape;180;p21"/>
          <p:cNvGraphicFramePr/>
          <p:nvPr/>
        </p:nvGraphicFramePr>
        <p:xfrm>
          <a:off x="667860" y="1636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{E1F52B15-F2A9-4CB9-815B-F6A95023BA71}</a:tableStyleId>
              </a:tblPr>
              <a:tblGrid>
                <a:gridCol w="3618750"/>
                <a:gridCol w="3618750"/>
                <a:gridCol w="3618750"/>
              </a:tblGrid>
              <a:tr h="7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IDE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47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 Black"/>
                        <a:buNone/>
                      </a:pPr>
                      <a:r>
                        <a:rPr lang="ko-KR" sz="2400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협업 툴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47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 Black"/>
                        <a:buNone/>
                      </a:pPr>
                      <a:r>
                        <a:rPr lang="ko-KR" sz="2400">
                          <a:solidFill>
                            <a:schemeClr val="lt1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인프라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047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VS Code, IntelliJ IDEA</a:t>
                      </a:r>
                      <a:endParaRPr sz="2200">
                        <a:solidFill>
                          <a:srgbClr val="40474D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Git, Jira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OpenVPN, Docker, K8S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개발환경</a:t>
                      </a:r>
                      <a:endParaRPr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버전관리, 일정관리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컨테이너 분산환경, 오케스트레이션, 네트워크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200">
                          <a:solidFill>
                            <a:schemeClr val="lt1"/>
                          </a:solidFill>
                        </a:rPr>
                        <a:t>데이터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lt1"/>
                          </a:solidFill>
                        </a:rPr>
                        <a:t>웹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chemeClr val="lt1"/>
                          </a:solidFill>
                        </a:rPr>
                        <a:t>모니터링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BC9A"/>
                    </a:solidFill>
                  </a:tcPr>
                </a:tc>
              </a:tr>
              <a:tr h="7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Apache…, MySql</a:t>
                      </a:r>
                      <a:endParaRPr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Java Spring, NodeJS, React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Prometheus,Grafana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분산 환경,DB</a:t>
                      </a:r>
                      <a:endParaRPr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웹 개발 라이브러리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>
                          <a:solidFill>
                            <a:srgbClr val="40474D"/>
                          </a:solidFill>
                        </a:rPr>
                        <a:t>모니터링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7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45B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